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Default Extension="gif" ContentType="image/gif"/>
  <Default Extension="bmp" ContentType="image/bmp"/>
  <Default Extension="emf" ContentType="image/x-emf"/>
  <Default Extension="wmf" ContentType="image/x-wmf"/>
  <Default Extension="tiff" ContentType="image/tiff"/>
  <Default Extension="pdf" ContentType="application/pd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2" Type="http://schemas.openxmlformats.org/package/2006/relationships/metadata/thumbnail" Target="docProps/thumbnail.jpeg"/>
<Relationship Id="rId1" Type="http://schemas.openxmlformats.org/officeDocument/2006/relationships/officeDocument" Target="ppt/presentation.xml"/>
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000"/>
    <a:srgbClr val="E08836"/>
    <a:srgbClr val="DE8400"/>
    <a:srgbClr val="902C10"/>
    <a:srgbClr val="A50021"/>
    <a:srgbClr val="898989"/>
    <a:srgbClr val="C878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38" autoAdjust="0"/>
    <p:restoredTop sz="96405"/>
  </p:normalViewPr>
  <p:slideViewPr>
    <p:cSldViewPr>
      <p:cViewPr varScale="1">
        <p:scale>
          <a:sx n="131" d="100"/>
          <a:sy n="131" d="100"/>
        </p:scale>
        <p:origin x="33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4272" y="1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handoutMaster" Target="handoutMasters/handoutMaster1.xml"/>
<Relationship Id="rId7" Type="http://schemas.openxmlformats.org/officeDocument/2006/relationships/tableStyles" Target="tableStyles.xml"/>
<Relationship Id="rId2" Type="http://schemas.openxmlformats.org/officeDocument/2006/relationships/notesMaster" Target="notesMasters/notesMaster1.xml"/>
<Relationship Id="rId1" Type="http://schemas.openxmlformats.org/officeDocument/2006/relationships/slideMaster" Target="slideMasters/slideMaster1.xml"/>
<Relationship Id="rId6" Type="http://schemas.openxmlformats.org/officeDocument/2006/relationships/theme" Target="theme/theme1.xml"/>
<Relationship Id="rId5" Type="http://schemas.openxmlformats.org/officeDocument/2006/relationships/viewProps" Target="viewProps.xml"/>
<Relationship Id="rId4" Type="http://schemas.openxmlformats.org/officeDocument/2006/relationships/presProps" Target="presProps.xml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/Relationships>
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B5575-5396-4903-B001-2952BE6B9F1B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2CCE1-13AB-4907-8C53-954A4412C1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615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547EB-7C1B-40A0-9C00-7392B48D9156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989F4-5BC7-45C8-8C9A-BD9134427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248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019400"/>
            <a:ext cx="8534400" cy="17057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-204936"/>
            <a:ext cx="12192000" cy="1556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Rectangle 7"/>
          <p:cNvSpPr/>
          <p:nvPr userDrawn="1"/>
        </p:nvSpPr>
        <p:spPr>
          <a:xfrm>
            <a:off x="0" y="6237312"/>
            <a:ext cx="12192000" cy="62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476672"/>
            <a:ext cx="10945216" cy="244827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rgbClr val="B4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49CD0D-3304-2010-6F4C-30C08DAD57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7883" y="4876221"/>
            <a:ext cx="3376233" cy="133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82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B40000"/>
                </a:solidFill>
              </a:defRPr>
            </a:lvl1pPr>
          </a:lstStyle>
          <a:p>
            <a:fld id="{133EA325-E17C-4431-8C79-1AEA4A39660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23392" y="1196752"/>
            <a:ext cx="10945216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159564" y="6564883"/>
            <a:ext cx="7392821" cy="2304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/>
              <a:t>nlmix</a:t>
            </a:r>
            <a:r>
              <a:rPr lang="en-GB">
                <a:solidFill>
                  <a:srgbClr val="B40000"/>
                </a:solidFill>
              </a:rPr>
              <a:t>r</a:t>
            </a:r>
            <a:r>
              <a:rPr lang="en-GB"/>
              <a:t> development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292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B40000"/>
                </a:solidFill>
              </a:defRPr>
            </a:lvl1pPr>
          </a:lstStyle>
          <a:p>
            <a:fld id="{133EA325-E17C-4431-8C79-1AEA4A39660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23392" y="1196752"/>
            <a:ext cx="10945216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159564" y="6564883"/>
            <a:ext cx="7392821" cy="2304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/>
              <a:t>nlmix</a:t>
            </a:r>
            <a:r>
              <a:rPr lang="en-GB">
                <a:solidFill>
                  <a:srgbClr val="B40000"/>
                </a:solidFill>
              </a:rPr>
              <a:t>r</a:t>
            </a:r>
            <a:r>
              <a:rPr lang="en-GB"/>
              <a:t> development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2978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019400"/>
            <a:ext cx="8534400" cy="17057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-204936"/>
            <a:ext cx="12192000" cy="1556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Rectangle 7"/>
          <p:cNvSpPr/>
          <p:nvPr userDrawn="1"/>
        </p:nvSpPr>
        <p:spPr>
          <a:xfrm>
            <a:off x="0" y="6237312"/>
            <a:ext cx="12192000" cy="62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476672"/>
            <a:ext cx="10945216" cy="244827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rgbClr val="B4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349CD0D-3304-2010-6F4C-30C08DAD57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7883" y="4876221"/>
            <a:ext cx="3376233" cy="133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8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_header_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B40000"/>
                </a:solidFill>
              </a:defRPr>
            </a:lvl1pPr>
          </a:lstStyle>
          <a:p>
            <a:fld id="{133EA325-E17C-4431-8C79-1AEA4A39660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159564" y="6564883"/>
            <a:ext cx="7392821" cy="2304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/>
              <a:t>nlmix</a:t>
            </a:r>
            <a:r>
              <a:rPr lang="en-GB">
                <a:solidFill>
                  <a:srgbClr val="B40000"/>
                </a:solidFill>
              </a:rPr>
              <a:t>r</a:t>
            </a:r>
            <a:r>
              <a:rPr lang="en-GB"/>
              <a:t> development team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DC6DC6-C279-6D60-9948-13C3E4D8D8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392" y="1202136"/>
            <a:ext cx="5395912" cy="492125"/>
          </a:xfrm>
        </p:spPr>
        <p:txBody>
          <a:bodyPr/>
          <a:lstStyle>
            <a:lvl1pPr marL="0" indent="0">
              <a:buNone/>
              <a:defRPr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Left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3103697-C80C-C9D7-DE12-CD2A49021A1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3888" y="1828800"/>
            <a:ext cx="5395912" cy="4552950"/>
          </a:xfrm>
        </p:spPr>
        <p:txBody>
          <a:bodyPr/>
          <a:lstStyle/>
          <a:p>
            <a:pPr lvl="0"/>
            <a:r>
              <a:rPr lang="en-US" dirty="0"/>
              <a:t>Left list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E82F6E9-9544-AA99-945C-603F29731EB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72200" y="1828800"/>
            <a:ext cx="5395913" cy="4552950"/>
          </a:xfrm>
        </p:spPr>
        <p:txBody>
          <a:bodyPr/>
          <a:lstStyle/>
          <a:p>
            <a:pPr lvl="0"/>
            <a:r>
              <a:rPr lang="en-US" dirty="0"/>
              <a:t>Right list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EB4F9C-92B3-A278-E210-FACFF460524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172200" y="1201738"/>
            <a:ext cx="5395913" cy="492125"/>
          </a:xfrm>
        </p:spPr>
        <p:txBody>
          <a:bodyPr/>
          <a:lstStyle>
            <a:lvl1pPr marL="0" indent="0">
              <a:buNone/>
              <a:defRPr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Right title</a:t>
            </a:r>
          </a:p>
        </p:txBody>
      </p:sp>
    </p:spTree>
    <p:extLst>
      <p:ext uri="{BB962C8B-B14F-4D97-AF65-F5344CB8AC3E}">
        <p14:creationId xmlns:p14="http://schemas.microsoft.com/office/powerpoint/2010/main" val="421584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_head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B40000"/>
                </a:solidFill>
              </a:defRPr>
            </a:lvl1pPr>
          </a:lstStyle>
          <a:p>
            <a:fld id="{133EA325-E17C-4431-8C79-1AEA4A39660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159564" y="6564883"/>
            <a:ext cx="7392821" cy="2304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/>
              <a:t>nlmix</a:t>
            </a:r>
            <a:r>
              <a:rPr lang="en-GB">
                <a:solidFill>
                  <a:srgbClr val="B40000"/>
                </a:solidFill>
              </a:rPr>
              <a:t>r</a:t>
            </a:r>
            <a:r>
              <a:rPr lang="en-GB"/>
              <a:t> development team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DC6DC6-C279-6D60-9948-13C3E4D8D8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3392" y="1202136"/>
            <a:ext cx="5395912" cy="492125"/>
          </a:xfrm>
        </p:spPr>
        <p:txBody>
          <a:bodyPr/>
          <a:lstStyle>
            <a:lvl1pPr marL="0" indent="0">
              <a:buNone/>
              <a:defRPr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Left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3103697-C80C-C9D7-DE12-CD2A49021A1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3888" y="1828800"/>
            <a:ext cx="5395912" cy="4552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Left list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E82F6E9-9544-AA99-945C-603F29731EB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72200" y="1828800"/>
            <a:ext cx="5395913" cy="4552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Right list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EB4F9C-92B3-A278-E210-FACFF460524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172200" y="1201738"/>
            <a:ext cx="5395913" cy="492125"/>
          </a:xfrm>
        </p:spPr>
        <p:txBody>
          <a:bodyPr/>
          <a:lstStyle>
            <a:lvl1pPr marL="0" indent="0">
              <a:buNone/>
              <a:defRPr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Right title</a:t>
            </a:r>
          </a:p>
        </p:txBody>
      </p:sp>
    </p:spTree>
    <p:extLst>
      <p:ext uri="{BB962C8B-B14F-4D97-AF65-F5344CB8AC3E}">
        <p14:creationId xmlns:p14="http://schemas.microsoft.com/office/powerpoint/2010/main" val="3341299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_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B40000"/>
                </a:solidFill>
              </a:defRPr>
            </a:lvl1pPr>
          </a:lstStyle>
          <a:p>
            <a:fld id="{133EA325-E17C-4431-8C79-1AEA4A39660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159564" y="6564883"/>
            <a:ext cx="7392821" cy="2304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/>
              <a:t>nlmix</a:t>
            </a:r>
            <a:r>
              <a:rPr lang="en-GB">
                <a:solidFill>
                  <a:srgbClr val="B40000"/>
                </a:solidFill>
              </a:rPr>
              <a:t>r</a:t>
            </a:r>
            <a:r>
              <a:rPr lang="en-GB"/>
              <a:t> development team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3103697-C80C-C9D7-DE12-CD2A49021A1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3888" y="1282430"/>
            <a:ext cx="5395912" cy="5099320"/>
          </a:xfrm>
        </p:spPr>
        <p:txBody>
          <a:bodyPr/>
          <a:lstStyle/>
          <a:p>
            <a:pPr lvl="0"/>
            <a:r>
              <a:rPr lang="en-US" dirty="0"/>
              <a:t>Left list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E82F6E9-9544-AA99-945C-603F29731EB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72200" y="1282430"/>
            <a:ext cx="5395913" cy="5099320"/>
          </a:xfrm>
        </p:spPr>
        <p:txBody>
          <a:bodyPr/>
          <a:lstStyle/>
          <a:p>
            <a:pPr lvl="0"/>
            <a:r>
              <a:rPr lang="en-US" dirty="0"/>
              <a:t>Right list</a:t>
            </a:r>
          </a:p>
        </p:txBody>
      </p:sp>
    </p:spTree>
    <p:extLst>
      <p:ext uri="{BB962C8B-B14F-4D97-AF65-F5344CB8AC3E}">
        <p14:creationId xmlns:p14="http://schemas.microsoft.com/office/powerpoint/2010/main" val="3861472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B40000"/>
                </a:solidFill>
              </a:defRPr>
            </a:lvl1pPr>
          </a:lstStyle>
          <a:p>
            <a:fld id="{133EA325-E17C-4431-8C79-1AEA4A39660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2159564" y="6564883"/>
            <a:ext cx="7392821" cy="230400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GB"/>
              <a:t>nlmix</a:t>
            </a:r>
            <a:r>
              <a:rPr lang="en-GB">
                <a:solidFill>
                  <a:srgbClr val="B40000"/>
                </a:solidFill>
              </a:rPr>
              <a:t>r</a:t>
            </a:r>
            <a:r>
              <a:rPr lang="en-GB"/>
              <a:t> development team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3103697-C80C-C9D7-DE12-CD2A49021A1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3888" y="1282430"/>
            <a:ext cx="5395912" cy="50993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Left list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E82F6E9-9544-AA99-945C-603F29731EB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72200" y="1282430"/>
            <a:ext cx="5395913" cy="509932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Right list</a:t>
            </a:r>
          </a:p>
        </p:txBody>
      </p:sp>
    </p:spTree>
    <p:extLst>
      <p:ext uri="{BB962C8B-B14F-4D97-AF65-F5344CB8AC3E}">
        <p14:creationId xmlns:p14="http://schemas.microsoft.com/office/powerpoint/2010/main" val="2926727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nlmix</a:t>
            </a:r>
            <a:r>
              <a:rPr lang="en-GB">
                <a:solidFill>
                  <a:srgbClr val="B40000"/>
                </a:solidFill>
              </a:rPr>
              <a:t>r</a:t>
            </a:r>
            <a:r>
              <a:rPr lang="en-GB"/>
              <a:t> development team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fld id="{133EA325-E17C-4431-8C79-1AEA4A39660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310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nlmix</a:t>
            </a:r>
            <a:r>
              <a:rPr lang="en-GB">
                <a:solidFill>
                  <a:srgbClr val="B40000"/>
                </a:solidFill>
              </a:rPr>
              <a:t>r</a:t>
            </a:r>
            <a:r>
              <a:rPr lang="en-GB"/>
              <a:t> development team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fld id="{133EA325-E17C-4431-8C79-1AEA4A39660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59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113388"/>
            <a:ext cx="10945216" cy="985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196752"/>
            <a:ext cx="10945216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59564" y="6564883"/>
            <a:ext cx="7392821" cy="23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2">
                    <a:lumMod val="75000"/>
                  </a:schemeClr>
                </a:solidFill>
                <a:latin typeface="+mn-lt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GB"/>
              <a:t>nlmix</a:t>
            </a:r>
            <a:r>
              <a:rPr lang="en-GB">
                <a:solidFill>
                  <a:srgbClr val="B40000"/>
                </a:solidFill>
              </a:rPr>
              <a:t>r</a:t>
            </a:r>
            <a:r>
              <a:rPr lang="en-GB"/>
              <a:t> development team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3392" y="6564883"/>
            <a:ext cx="1056117" cy="23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B40000"/>
                </a:solidFill>
                <a:latin typeface="+mn-lt"/>
                <a:ea typeface="Tahoma" pitchFamily="34" charset="0"/>
                <a:cs typeface="Tahoma" pitchFamily="34" charset="0"/>
              </a:defRPr>
            </a:lvl1pPr>
          </a:lstStyle>
          <a:p>
            <a:fld id="{133EA325-E17C-4431-8C79-1AEA4A396602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0B426CB-3DAD-88F5-2025-3EA5EC89371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68524" y="6239370"/>
            <a:ext cx="1400084" cy="55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9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1" r:id="rId9"/>
    <p:sldLayoutId id="2147483653" r:id="rId10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B40000"/>
          </a:solidFill>
          <a:latin typeface="+mn-lt"/>
          <a:ea typeface="Tahoma" pitchFamily="34" charset="0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B40000"/>
        </a:buClr>
        <a:buFont typeface="Arial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Calibri" panose="020F0502020204030204" pitchFamily="34" charset="0"/>
          <a:ea typeface="Tahoma" pitchFamily="34" charset="0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B40000"/>
        </a:buClr>
        <a:buFont typeface="Arial" pitchFamily="34" charset="0"/>
        <a:buChar char="•"/>
        <a:defRPr sz="2200" kern="1200">
          <a:solidFill>
            <a:schemeClr val="tx2">
              <a:lumMod val="50000"/>
            </a:schemeClr>
          </a:solidFill>
          <a:latin typeface="Calibri" panose="020F0502020204030204" pitchFamily="34" charset="0"/>
          <a:ea typeface="Tahoma" pitchFamily="34" charset="0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B40000"/>
        </a:buClr>
        <a:buFont typeface="Arial" pitchFamily="34" charset="0"/>
        <a:buChar char="•"/>
        <a:defRPr sz="2000" kern="1200">
          <a:solidFill>
            <a:schemeClr val="tx2">
              <a:lumMod val="50000"/>
            </a:schemeClr>
          </a:solidFill>
          <a:latin typeface="Calibri" panose="020F0502020204030204" pitchFamily="34" charset="0"/>
          <a:ea typeface="Tahoma" pitchFamily="34" charset="0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B40000"/>
        </a:buClr>
        <a:buFont typeface="Arial" pitchFamily="34" charset="0"/>
        <a:buChar char="•"/>
        <a:defRPr sz="1800" kern="1200">
          <a:solidFill>
            <a:schemeClr val="tx2">
              <a:lumMod val="50000"/>
            </a:schemeClr>
          </a:solidFill>
          <a:latin typeface="Calibri" panose="020F0502020204030204" pitchFamily="34" charset="0"/>
          <a:ea typeface="Tahoma" pitchFamily="34" charset="0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B40000"/>
        </a:buClr>
        <a:buFont typeface="Arial" pitchFamily="34" charset="0"/>
        <a:buChar char="•"/>
        <a:defRPr sz="1600" kern="1200">
          <a:solidFill>
            <a:schemeClr val="tx2">
              <a:lumMod val="50000"/>
            </a:schemeClr>
          </a:solidFill>
          <a:latin typeface="Calibri" panose="020F0502020204030204" pitchFamily="34" charset="0"/>
          <a:ea typeface="Tahoma" pitchFamily="34" charset="0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image" Target="../media/5999d208da9fd3ae1e14e2159cad1afef6e32c80.png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image" Target="../media/6422e259a6dc0dbbf6c718858ebd42d3132be33e.png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image" Target="../media/c3a9204888e68b34426c00850a60c077788faee3.png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image" Target="../media/e3815c16b93508d5b809ef50230d9f01897e5433.png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Relationship Id="rId2" Type="http://schemas.openxmlformats.org/officeDocument/2006/relationships/image" Target="../media/e33559002b5225b22657f9c30db10392815a2a7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3388"/>
            <a:ext cx="10945216" cy="985909"/>
          </a:xfrm>
        </p:spPr>
        <p:txBody>
          <a:bodyPr/>
          <a:lstStyle/>
          <a:p>
            <a:r>
              <a:rPr/>
              <a:t>Model structure</a:t>
            </a:r>
          </a:p>
        </p:txBody>
      </p:sp>
      <p:pic>
        <p:nvPicPr>
          <p:cNvPr id="3" name="Text Placeholder 2" descr="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392" y="1196752"/>
            <a:ext cx="10945216" cy="51845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3388"/>
            <a:ext cx="10945216" cy="985909"/>
          </a:xfrm>
        </p:spPr>
        <p:txBody>
          <a:bodyPr/>
          <a:lstStyle/>
          <a:p>
            <a:r>
              <a:rPr/>
              <a:t>Model equations</a:t>
            </a:r>
          </a:p>
        </p:txBody>
      </p:sp>
      <p:graphicFrame>
        <p:nvGraphicFramePr>
          <p:cNvPr id="3" name="Text Placeholder 2"/>
          <p:cNvGraphicFramePr>
            <a:graphicFrameLocks noGrp="true"/>
          </p:cNvGraphicFramePr>
          <p:nvPr/>
        </p:nvGraphicFramePr>
        <p:xfrm rot="0">
          <a:off x="623392" y="1196752"/>
          <a:ext cx="10945216" cy="5184576"/>
        </p:xfrm>
        <a:graphic>
          <a:graphicData uri="http://schemas.openxmlformats.org/drawingml/2006/table">
            <a:tbl>
              <a:tblPr/>
              <a:tblGrid>
                <a:gridCol w="5486400"/>
              </a:tblGrid>
              <a:tr h="228600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Pr cap="none" sz="1100" i="0" b="0" u="none" strike="noStrike">
                        <a:solidFill>
                          <a:srgbClr val="000000">
                            <a:alpha val="100000"/>
                          </a:srgbClr>
                        </a:solidFill>
                        <a:latin typeface="DejaVu Sans"/>
                        <a:cs typeface="DejaVu Sans"/>
                        <a:ea typeface="DejaVu Sans"/>
                        <a:sym typeface="DejaVu Sans"/>
                      </a:rPr>
                      <mc:AlternateContent xmlns:mc="http://schemas.openxmlformats.org/markup-compatibility/2006">
                        <mc:Choice xmlns:a14="http://schemas.microsoft.com/office/drawing/2010/main" Requires="a14"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ml="http://www.w3.org/1998/Math/MathML">
                                <m:r>
                                  <m:t>ka</m:t>
                                </m:r>
                                <m: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m:t>exp</m:t>
                                </m:r>
                                <m:r>
                                  <m:t>⁡</m:t>
                                </m:r>
                                <m:r>
                                  <m:t>(</m:t>
                                </m:r>
                                <m:r>
                                  <m:t>tka</m:t>
                                </m:r>
                                <m:r>
                                  <m:t>+</m:t>
                                </m:r>
                                <m:r>
                                  <m:t>eta</m:t>
                                </m:r>
                                <m:r>
                                  <m:rPr>
                                    <m:sty m:val="p"/>
                                  </m:rPr>
                                  <m:t>.</m:t>
                                </m:r>
                                <m:r>
                                  <m:t>ka</m:t>
                                </m:r>
                                <m:r>
                                  <m:t>)</m:t>
                                </m:r>
                              </m:oMath>
                            </m:oMathPara>
                          </a14:m>
                        </mc:Choice>
                      </mc:AlternateContent>
                    </a:p>
                  </a:txBody>
                  <a:tcPr anchor="ctr" marB="12700" marT="127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Pr cap="none" sz="1100" i="0" b="0" u="none" strike="noStrike">
                        <a:solidFill>
                          <a:srgbClr val="000000">
                            <a:alpha val="100000"/>
                          </a:srgbClr>
                        </a:solidFill>
                        <a:latin typeface="DejaVu Sans"/>
                        <a:cs typeface="DejaVu Sans"/>
                        <a:ea typeface="DejaVu Sans"/>
                        <a:sym typeface="DejaVu Sans"/>
                      </a:rPr>
                      <mc:AlternateContent xmlns:mc="http://schemas.openxmlformats.org/markup-compatibility/2006">
                        <mc:Choice xmlns:a14="http://schemas.microsoft.com/office/drawing/2010/main" Requires="a14"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ml="http://www.w3.org/1998/Math/MathML">
                                <m:r>
                                  <m:t>cl</m:t>
                                </m:r>
                                <m:r>
                                  <m:t>=</m:t>
                                </m:r>
                                <m:r>
                                  <m:rPr>
                                    <m:sty m:val="p"/>
                                  </m:rPr>
                                  <m:t>exp</m:t>
                                </m:r>
                                <m:r>
                                  <m:t>⁡</m:t>
                                </m:r>
                                <m:r>
                                  <m:t>(</m:t>
                                </m:r>
                                <m:r>
                                  <m:t>tcl</m:t>
                                </m:r>
                                <m:r>
                                  <m:t>+</m:t>
                                </m:r>
                                <m:r>
                                  <m:t>eta</m:t>
                                </m:r>
                                <m:r>
                                  <m:rPr>
                                    <m:sty m:val="p"/>
                                  </m:rPr>
                                  <m:t>.</m:t>
                                </m:r>
                                <m:r>
                                  <m:t>cl</m:t>
                                </m:r>
                                <m:r>
                                  <m:t>)</m:t>
                                </m:r>
                              </m:oMath>
                            </m:oMathPara>
                          </a14:m>
                        </mc:Choice>
                      </mc:AlternateContent>
                    </a:p>
                  </a:txBody>
                  <a:tcPr anchor="ctr" marB="12700" marT="127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Pr cap="none" sz="1100" i="0" b="0" u="none" strike="noStrike">
                        <a:solidFill>
                          <a:srgbClr val="000000">
                            <a:alpha val="100000"/>
                          </a:srgbClr>
                        </a:solidFill>
                        <a:latin typeface="DejaVu Sans"/>
                        <a:cs typeface="DejaVu Sans"/>
                        <a:ea typeface="DejaVu Sans"/>
                        <a:sym typeface="DejaVu Sans"/>
                      </a:rPr>
                      <mc:AlternateContent xmlns:mc="http://schemas.openxmlformats.org/markup-compatibility/2006">
                        <mc:Choice xmlns:a14="http://schemas.microsoft.com/office/drawing/2010/main" Requires="a14"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ml="http://www.w3.org/1998/Math/MathML">
                                <m:r>
                                  <m:t>v=</m:t>
                                </m:r>
                                <m:r>
                                  <m:rPr>
                                    <m:sty m:val="p"/>
                                  </m:rPr>
                                  <m:t>exp</m:t>
                                </m:r>
                                <m:r>
                                  <m:t>⁡</m:t>
                                </m:r>
                                <m:r>
                                  <m:t>(</m:t>
                                </m:r>
                                <m:r>
                                  <m:t>tv</m:t>
                                </m:r>
                                <m:r>
                                  <m:t>+</m:t>
                                </m:r>
                                <m:r>
                                  <m:t>eta</m:t>
                                </m:r>
                                <m:r>
                                  <m:rPr>
                                    <m:sty m:val="p"/>
                                  </m:rPr>
                                  <m:t>.</m:t>
                                </m:r>
                                <m:r>
                                  <m:t>v</m:t>
                                </m:r>
                                <m:r>
                                  <m:t>)</m:t>
                                </m:r>
                              </m:oMath>
                            </m:oMathPara>
                          </a14:m>
                        </mc:Choice>
                      </mc:AlternateContent>
                    </a:p>
                  </a:txBody>
                  <a:tcPr anchor="ctr" marB="12700" marT="127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Pr cap="none" sz="1100" i="0" b="0" u="none" strike="noStrike">
                        <a:solidFill>
                          <a:srgbClr val="000000">
                            <a:alpha val="100000"/>
                          </a:srgbClr>
                        </a:solidFill>
                        <a:latin typeface="DejaVu Sans"/>
                        <a:cs typeface="DejaVu Sans"/>
                        <a:ea typeface="DejaVu Sans"/>
                        <a:sym typeface="DejaVu Sans"/>
                      </a:rPr>
                      <mc:AlternateContent xmlns:mc="http://schemas.openxmlformats.org/markup-compatibility/2006">
                        <mc:Choice xmlns:a14="http://schemas.microsoft.com/office/drawing/2010/main" Requires="a14"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ml="http://www.w3.org/1998/Math/MathML">
                                <m:f>
                                  <m:fPr>
                                    <m:type m:val="bar"/>
                                  </m:fPr>
                                  <m:num>
                                    <m:r>
                                      <m:t>d</m:t>
                                    </m:r>
                                    <m:r>
                                      <m:rPr>
                                        <m:nor/>
                                      </m:rPr>
                                      <m:t> </m:t>
                                    </m:r>
                                    <m:r>
                                      <m:t>depot</m:t>
                                    </m:r>
                                  </m:num>
                                  <m:den>
                                    <m:r>
                                      <m:t>dt</m:t>
                                    </m:r>
                                  </m:den>
                                </m:f>
                                <m:r>
                                  <m:t>=−</m:t>
                                </m:r>
                                <m:r>
                                  <m:t>ka</m:t>
                                </m:r>
                                <m:r>
                                  <m:t>×</m:t>
                                </m:r>
                                <m:r>
                                  <m:t>depot</m:t>
                                </m:r>
                              </m:oMath>
                            </m:oMathPara>
                          </a14:m>
                        </mc:Choice>
                      </mc:AlternateContent>
                    </a:p>
                  </a:txBody>
                  <a:tcPr anchor="ctr" marB="12700" marT="127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Pr cap="none" sz="1100" i="0" b="0" u="none" strike="noStrike">
                        <a:solidFill>
                          <a:srgbClr val="000000">
                            <a:alpha val="100000"/>
                          </a:srgbClr>
                        </a:solidFill>
                        <a:latin typeface="DejaVu Sans"/>
                        <a:cs typeface="DejaVu Sans"/>
                        <a:ea typeface="DejaVu Sans"/>
                        <a:sym typeface="DejaVu Sans"/>
                      </a:rPr>
                      <mc:AlternateContent xmlns:mc="http://schemas.openxmlformats.org/markup-compatibility/2006">
                        <mc:Choice xmlns:a14="http://schemas.microsoft.com/office/drawing/2010/main" Requires="a14"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ml="http://www.w3.org/1998/Math/MathML">
                                <m:f>
                                  <m:fPr>
                                    <m:type m:val="bar"/>
                                  </m:fPr>
                                  <m:num>
                                    <m:r>
                                      <m:t>d</m:t>
                                    </m:r>
                                    <m:r>
                                      <m:rPr>
                                        <m:nor/>
                                      </m:rPr>
                                      <m:t> </m:t>
                                    </m:r>
                                    <m:r>
                                      <m:t>central</m:t>
                                    </m:r>
                                  </m:num>
                                  <m:den>
                                    <m:r>
                                      <m:t>dt</m:t>
                                    </m:r>
                                  </m:den>
                                </m:f>
                                <m:r>
                                  <m:t>=</m:t>
                                </m:r>
                                <m:r>
                                  <m:t>ka</m:t>
                                </m:r>
                                <m:r>
                                  <m:t>×</m:t>
                                </m:r>
                                <m:r>
                                  <m:t>depot</m:t>
                                </m:r>
                                <m:r>
                                  <m:t>−</m:t>
                                </m:r>
                                <m:f>
                                  <m:fPr>
                                    <m:type m:val="bar"/>
                                  </m:fPr>
                                  <m:num>
                                    <m:r>
                                      <m:t>cl</m:t>
                                    </m:r>
                                  </m:num>
                                  <m:den>
                                    <m:r>
                                      <m:t>v</m:t>
                                    </m:r>
                                  </m:den>
                                </m:f>
                                <m:r>
                                  <m:t>×</m:t>
                                </m:r>
                                <m:r>
                                  <m:t>central</m:t>
                                </m:r>
                              </m:oMath>
                            </m:oMathPara>
                          </a14:m>
                        </mc:Choice>
                      </mc:AlternateContent>
                    </a:p>
                  </a:txBody>
                  <a:tcPr anchor="ctr" marB="12700" marT="127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Pr cap="none" sz="1100" i="0" b="0" u="none" strike="noStrike">
                        <a:solidFill>
                          <a:srgbClr val="000000">
                            <a:alpha val="100000"/>
                          </a:srgbClr>
                        </a:solidFill>
                        <a:latin typeface="DejaVu Sans"/>
                        <a:cs typeface="DejaVu Sans"/>
                        <a:ea typeface="DejaVu Sans"/>
                        <a:sym typeface="DejaVu Sans"/>
                      </a:rPr>
                      <mc:AlternateContent xmlns:mc="http://schemas.openxmlformats.org/markup-compatibility/2006">
                        <mc:Choice xmlns:a14="http://schemas.microsoft.com/office/drawing/2010/main" Requires="a14"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ml="http://www.w3.org/1998/Math/MathML">
                                <m:r>
                                  <m:t>cp</m:t>
                                </m:r>
                                <m:r>
                                  <m:t>=</m:t>
                                </m:r>
                                <m:f>
                                  <m:fPr>
                                    <m:type m:val="bar"/>
                                  </m:fPr>
                                  <m:num>
                                    <m:r>
                                      <m:t>central</m:t>
                                    </m:r>
                                  </m:num>
                                  <m:den>
                                    <m:r>
                                      <m:t>v</m:t>
                                    </m:r>
                                  </m:den>
                                </m:f>
                              </m:oMath>
                            </m:oMathPara>
                          </a14:m>
                        </mc:Choice>
                      </mc:AlternateContent>
                    </a:p>
                  </a:txBody>
                  <a:tcPr anchor="ctr" marB="12700" marT="127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None/>
                      </a:pPr>
                      <a:rPr cap="none" sz="1100" i="0" b="0" u="none" strike="noStrike">
                        <a:solidFill>
                          <a:srgbClr val="000000">
                            <a:alpha val="100000"/>
                          </a:srgbClr>
                        </a:solidFill>
                        <a:latin typeface="DejaVu Sans"/>
                        <a:cs typeface="DejaVu Sans"/>
                        <a:ea typeface="DejaVu Sans"/>
                        <a:sym typeface="DejaVu Sans"/>
                      </a:rPr>
                      <mc:AlternateContent xmlns:mc="http://schemas.openxmlformats.org/markup-compatibility/2006">
                        <mc:Choice xmlns:a14="http://schemas.microsoft.com/office/drawing/2010/main" Requires="a14"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ml="http://www.w3.org/1998/Math/MathML">
                                <m:r>
                                  <m:t>cp</m:t>
                                </m:r>
                                <m:r>
                                  <m:t>∼add(</m:t>
                                </m:r>
                                <m:r>
                                  <m:t>add</m:t>
                                </m:r>
                                <m:r>
                                  <m:rPr>
                                    <m:sty m:val="p"/>
                                  </m:rPr>
                                  <m:t>.</m:t>
                                </m:r>
                                <m:r>
                                  <m:t>sd</m:t>
                                </m:r>
                                <m:r>
                                  <m:t>)</m:t>
                                </m:r>
                              </m:oMath>
                            </m:oMathPara>
                          </a14:m>
                        </mc:Choice>
                      </mc:AlternateContent>
                    </a:p>
                  </a:txBody>
                  <a:tcPr anchor="ctr" marB="12700" marT="127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3388"/>
            <a:ext cx="10945216" cy="985909"/>
          </a:xfrm>
        </p:spPr>
        <p:txBody>
          <a:bodyPr/>
          <a:lstStyle/>
          <a:p>
            <a:r>
              <a:rPr/>
              <a:t>Parameter Estimates</a:t>
            </a:r>
          </a:p>
        </p:txBody>
      </p:sp>
      <p:graphicFrame>
        <p:nvGraphicFramePr>
          <p:cNvPr id="3" name="Text Placeholder 2"/>
          <p:cNvGraphicFramePr>
            <a:graphicFrameLocks noGrp="true"/>
          </p:cNvGraphicFramePr>
          <p:nvPr/>
        </p:nvGraphicFramePr>
        <p:xfrm rot="0">
          <a:off x="623392" y="1196752"/>
          <a:ext cx="10945216" cy="5184576"/>
        </p:xfrm>
        <a:graphic>
          <a:graphicData uri="http://schemas.openxmlformats.org/drawingml/2006/table">
            <a:tbl>
              <a:tblPr/>
              <a:tblGrid>
                <a:gridCol w="993857"/>
                <a:gridCol w="660706"/>
                <a:gridCol w="749587"/>
                <a:gridCol w="667527"/>
                <a:gridCol w="2070530"/>
                <a:gridCol w="975713"/>
                <a:gridCol w="1141675"/>
              </a:tblGrid>
              <a:tr h="385330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Parameter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Est.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SE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%RSE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Back-transformed(95%CI)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BSV(CV%)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Shrink(SD)%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385194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2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Helvetica"/>
                          <a:cs typeface="Helvetica"/>
                          <a:ea typeface="Helvetica"/>
                          <a:sym typeface="Helvetica"/>
                        </a:rPr>
                        <a:t>tka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0.461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0.192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41.6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1.59 (1.09, 2.31)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71.5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-0.0769&gt;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385194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2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Helvetica"/>
                          <a:cs typeface="Helvetica"/>
                          <a:ea typeface="Helvetica"/>
                          <a:sym typeface="Helvetica"/>
                        </a:rPr>
                        <a:t>tcl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1.01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0.0789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7.80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2.75 (2.36, 3.21)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26.2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3.89&lt;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385194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2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Helvetica"/>
                          <a:cs typeface="Helvetica"/>
                          <a:ea typeface="Helvetica"/>
                          <a:sym typeface="Helvetica"/>
                        </a:rPr>
                        <a:t>tv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3.45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0.0453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1.31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31.6 (28.9, 34.5)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14.4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11.2&lt;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0">
                      <a:noFill/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385194"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2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Helvetica"/>
                          <a:cs typeface="Helvetica"/>
                          <a:ea typeface="Helvetica"/>
                          <a:sym typeface="Helvetica"/>
                        </a:rPr>
                        <a:t>add.sd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0.697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0.0472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6.77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>0.697 (0.604, 0.789)</a:t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endParaRPr cap="none" sz="1100" i="0" b="0" u="none" strike="noStrike">
                        <a:solidFill>
                          <a:srgbClr val="000000">
                            <a:alpha val="100000"/>
                          </a:srgbClr>
                        </a:solidFill>
                        <a:latin typeface="DejaVu Sans"/>
                        <a:cs typeface="DejaVu Sans"/>
                        <a:ea typeface="DejaVu Sans"/>
                        <a:sym typeface="DejaVu Sans"/>
                      </a:endParaR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/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marL="63500" marR="6350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endParaRPr cap="none" sz="1100" i="0" b="0" u="none" strike="noStrike">
                        <a:solidFill>
                          <a:srgbClr val="000000">
                            <a:alpha val="100000"/>
                          </a:srgbClr>
                        </a:solidFill>
                        <a:latin typeface="DejaVu Sans"/>
                        <a:cs typeface="DejaVu Sans"/>
                        <a:ea typeface="DejaVu Sans"/>
                        <a:sym typeface="DejaVu Sans"/>
                      </a:endParaRPr>
                      <a:r>
                        <a:rPr cap="none" sz="1100" i="0" b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DejaVu Sans"/>
                          <a:cs typeface="DejaVu Sans"/>
                          <a:ea typeface="DejaVu Sans"/>
                          <a:sym typeface="DejaVu Sans"/>
                        </a:rPr>
                        <a:t/>
                      </a:r>
                    </a:p>
                  </a:txBody>
                  <a:tcPr anchor="ctr" marB="63500" marT="63500" marR="0" marL="0">
                    <a:lnL algn="ctr" cmpd="sng" cap="flat" w="0">
                      <a:noFill/>
                      <a:prstDash val="solid"/>
                    </a:lnL>
                    <a:lnR algn="ctr" cmpd="sng" cap="flat" w="0">
                      <a:noFill/>
                      <a:prstDash val="solid"/>
                    </a:lnR>
                    <a:lnT algn="ctr" cmpd="sng" cap="flat" w="0">
                      <a:noFill/>
                      <a:prstDash val="solid"/>
                    </a:lnT>
                    <a:lnB algn="ctr" cmpd="sng" cap="flat" w="19050">
                      <a:solidFill>
                        <a:srgbClr val="666666">
                          <a:alpha val="100000"/>
                        </a:srgbClr>
                      </a:solidFill>
                      <a:prstDash val="soli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3388"/>
            <a:ext cx="10945216" cy="985909"/>
          </a:xfrm>
        </p:spPr>
        <p:txBody>
          <a:bodyPr/>
          <a:lstStyle/>
          <a:p>
            <a:r>
              <a:rPr/>
              <a:t>Individual and population prediction overlay</a:t>
            </a:r>
          </a:p>
        </p:txBody>
      </p:sp>
      <p:pic>
        <p:nvPicPr>
          <p:cNvPr id="3" name="Text Placeholder 2" descr="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392" y="1196752"/>
            <a:ext cx="10945216" cy="51845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3388"/>
            <a:ext cx="10945216" cy="985909"/>
          </a:xfrm>
        </p:spPr>
        <p:txBody>
          <a:bodyPr/>
          <a:lstStyle/>
          <a:p>
            <a:r>
              <a:rPr/>
              <a:t>Observed vs Predicted</a:t>
            </a:r>
          </a:p>
        </p:txBody>
      </p:sp>
      <p:pic>
        <p:nvPicPr>
          <p:cNvPr id="3" name="Text Placeholder 2" descr="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392" y="1196752"/>
            <a:ext cx="10945216" cy="51845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3388"/>
            <a:ext cx="10945216" cy="985909"/>
          </a:xfrm>
        </p:spPr>
        <p:txBody>
          <a:bodyPr/>
          <a:lstStyle/>
          <a:p>
            <a:r>
              <a:rPr/>
              <a:t>CWRES vs Pred and Time</a:t>
            </a:r>
          </a:p>
        </p:txBody>
      </p:sp>
      <p:pic>
        <p:nvPicPr>
          <p:cNvPr id="3" name="Text Placeholder 2" descr="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392" y="1196752"/>
            <a:ext cx="10945216" cy="51845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3388"/>
            <a:ext cx="10945216" cy="985909"/>
          </a:xfrm>
        </p:spPr>
        <p:txBody>
          <a:bodyPr/>
          <a:lstStyle/>
          <a:p>
            <a:r>
              <a:rPr/>
              <a:t>SAEM Stabilization</a:t>
            </a:r>
          </a:p>
        </p:txBody>
      </p:sp>
      <p:pic>
        <p:nvPicPr>
          <p:cNvPr id="3" name="Text Placeholder 2" descr="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3392" y="1196752"/>
            <a:ext cx="10945216" cy="51845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ccamsPresentation">
  <a:themeElements>
    <a:clrScheme name="Custom 3">
      <a:dk1>
        <a:srgbClr val="3B3B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902C10"/>
      </a:accent2>
      <a:accent3>
        <a:srgbClr val="9BBB59"/>
      </a:accent3>
      <a:accent4>
        <a:srgbClr val="8064A2"/>
      </a:accent4>
      <a:accent5>
        <a:srgbClr val="4BACC6"/>
      </a:accent5>
      <a:accent6>
        <a:srgbClr val="E08836"/>
      </a:accent6>
      <a:hlink>
        <a:srgbClr val="902C10"/>
      </a:hlink>
      <a:folHlink>
        <a:srgbClr val="902C1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14DE638-5A32-4AB1-8CA5-820AF9071EC6}" vid="{FC3C1A1D-E4C3-4376-B9E9-5A1F7F3A1C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Macintosh PowerPoint</Application>
  <PresentationFormat>Widescreen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4" baseType="lpstr">
      <vt:lpstr>Arial</vt:lpstr>
      <vt:lpstr>Calibri</vt:lpstr>
      <vt:lpstr>Century Gothic</vt:lpstr>
      <vt:lpstr>OccamsPresentation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>PowerPoint Presentation</dc:title>
  <dc:subject/>
  <dc:creator>John Harrold</dc:creator>
  <cp:keywords/>
  <dc:description/>
  <cp:lastModifiedBy>matt-fidler</cp:lastModifiedBy>
  <cp:revision>9</cp:revision>
  <dcterms:created xsi:type="dcterms:W3CDTF">2022-06-17T14:02:13Z</dcterms:created>
  <dcterms:modified xsi:type="dcterms:W3CDTF">2026-09-25T17:14:04Z</dcterms:modified>
  <cp:category/>
</cp:coreProperties>
</file>